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57B9C1C-68E4-428C-929F-8F7A0DDCA804}">
  <a:tblStyle styleId="{F57B9C1C-68E4-428C-929F-8F7A0DDCA804}"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72c80720c_0_33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72c80720c_0_3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30e0dabf5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430e0dabf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0012877d9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0012877d9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{F57B9C1C-68E4-428C-929F-8F7A0DDCA804}</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marR="0" rtl="0" algn="r">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1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{F57B9C1C-68E4-428C-929F-8F7A0DDCA804}</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 involves a move away from farming and a reliance on handcrafts towards a focus on factories and mass production</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200">
                          <a:latin typeface="Inter"/>
                          <a:ea typeface="Inter"/>
                          <a:cs typeface="Inter"/>
                          <a:sym typeface="Inter"/>
                        </a:rPr>
                        <a:t>“... the search for techniques, devices and machines to facilitate industrialization was being fueled by eager capitalists through patents, public funds, technical journals and books, professional societies, and especially the importation… of skilled workers and machinery from Britain.”</a:t>
                      </a:r>
                      <a:endParaRPr sz="1200">
                        <a:latin typeface="Inter"/>
                        <a:ea typeface="Inter"/>
                        <a:cs typeface="Inter"/>
                        <a:sym typeface="Inter"/>
                      </a:endParaRPr>
                    </a:p>
                    <a:p>
                      <a:pPr indent="-304800" lvl="0" marL="457200" marR="0" rtl="0" algn="r">
                        <a:spcBef>
                          <a:spcPts val="0"/>
                        </a:spcBef>
                        <a:spcAft>
                          <a:spcPts val="0"/>
                        </a:spcAft>
                        <a:buSzPts val="1200"/>
                        <a:buFont typeface="Inter"/>
                        <a:buChar char="-"/>
                      </a:pPr>
                      <a:r>
                        <a:rPr lang="en" sz="1200">
                          <a:latin typeface="Inter"/>
                          <a:ea typeface="Inter"/>
                          <a:cs typeface="Inter"/>
                          <a:sym typeface="Inter"/>
                        </a:rPr>
                        <a:t>Susanna Delfino and Michele Gillespie, “Introduction,” in </a:t>
                      </a:r>
                      <a:r>
                        <a:rPr i="1" lang="en" sz="1200">
                          <a:latin typeface="Inter"/>
                          <a:ea typeface="Inter"/>
                          <a:cs typeface="Inter"/>
                          <a:sym typeface="Inter"/>
                        </a:rPr>
                        <a:t>Technology, Innovation, and Southern Industrialization: From the Antebellum Era to the Computer Age</a:t>
                      </a:r>
                      <a:r>
                        <a:rPr lang="en" sz="1200">
                          <a:latin typeface="Inter"/>
                          <a:ea typeface="Inter"/>
                          <a:cs typeface="Inter"/>
                          <a:sym typeface="Inter"/>
                        </a:rPr>
                        <a:t>, 2008.</a:t>
                      </a:r>
                      <a:endParaRPr sz="12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Examples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100">
                <a:solidFill>
                  <a:schemeClr val="dk1"/>
                </a:solidFill>
                <a:latin typeface="Plus Jakarta Sans"/>
                <a:ea typeface="Plus Jakarta Sans"/>
                <a:cs typeface="Plus Jakarta Sans"/>
                <a:sym typeface="Plus Jakarta Sans"/>
              </a:rPr>
              <a:t>Industrialization</a:t>
            </a:r>
            <a:endParaRPr b="1" sz="31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124350" y="2042775"/>
            <a:ext cx="8895300" cy="21630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b="1" lang="en" sz="1600">
                <a:latin typeface="Inter"/>
                <a:ea typeface="Inter"/>
                <a:cs typeface="Inter"/>
                <a:sym typeface="Inter"/>
              </a:rPr>
              <a:t>Quickwrite: </a:t>
            </a:r>
            <a:r>
              <a:rPr lang="en" sz="1600">
                <a:latin typeface="Inter"/>
                <a:ea typeface="Inter"/>
                <a:cs typeface="Inter"/>
                <a:sym typeface="Inter"/>
              </a:rPr>
              <a:t>In 3-5 sentences, answer the following prompt.</a:t>
            </a:r>
            <a:endParaRPr sz="1600">
              <a:latin typeface="Inter"/>
              <a:ea typeface="Inter"/>
              <a:cs typeface="Inter"/>
              <a:sym typeface="Inter"/>
            </a:endParaRPr>
          </a:p>
          <a:p>
            <a:pPr indent="0" lvl="0" marL="0" rtl="0" algn="l">
              <a:spcBef>
                <a:spcPts val="800"/>
              </a:spcBef>
              <a:spcAft>
                <a:spcPts val="0"/>
              </a:spcAft>
              <a:buNone/>
            </a:pPr>
            <a:r>
              <a:t/>
            </a:r>
            <a:endParaRPr sz="1600">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i="1" lang="en" sz="1600">
                <a:latin typeface="Inter"/>
                <a:ea typeface="Inter"/>
                <a:cs typeface="Inter"/>
                <a:sym typeface="Inter"/>
              </a:rPr>
              <a:t>Using the topic of the “Market Revolution” or “Westward Expansion” write a contextual statement about the Early Republic.</a:t>
            </a:r>
            <a:endParaRPr i="1" sz="1600">
              <a:latin typeface="Inter"/>
              <a:ea typeface="Inter"/>
              <a:cs typeface="Inter"/>
              <a:sym typeface="Inter"/>
            </a:endParaRPr>
          </a:p>
          <a:p>
            <a:pPr indent="0" lvl="0" marL="0" rtl="0" algn="l">
              <a:spcBef>
                <a:spcPts val="800"/>
              </a:spcBef>
              <a:spcAft>
                <a:spcPts val="0"/>
              </a:spcAft>
              <a:buNone/>
            </a:pPr>
            <a:r>
              <a:t/>
            </a:r>
            <a:endParaRPr b="1" i="1" sz="1600">
              <a:latin typeface="Inter"/>
              <a:ea typeface="Inter"/>
              <a:cs typeface="Inter"/>
              <a:sym typeface="Inter"/>
            </a:endParaRPr>
          </a:p>
          <a:p>
            <a:pPr indent="0" lvl="0" marL="0" rtl="0" algn="l">
              <a:lnSpc>
                <a:spcPct val="100000"/>
              </a:lnSpc>
              <a:spcBef>
                <a:spcPts val="0"/>
              </a:spcBef>
              <a:spcAft>
                <a:spcPts val="0"/>
              </a:spcAft>
              <a:buClr>
                <a:schemeClr val="dk1"/>
              </a:buClr>
              <a:buFont typeface="Arial"/>
              <a:buNone/>
            </a:pPr>
            <a:r>
              <a:t/>
            </a:r>
            <a:endParaRPr i="1" sz="1600">
              <a:latin typeface="Inter"/>
              <a:ea typeface="Inter"/>
              <a:cs typeface="Inter"/>
              <a:sym typeface="Inter"/>
            </a:endParaRPr>
          </a:p>
        </p:txBody>
      </p:sp>
      <p:sp>
        <p:nvSpPr>
          <p:cNvPr id="76" name="Google Shape;76;p16"/>
          <p:cNvSpPr txBox="1"/>
          <p:nvPr/>
        </p:nvSpPr>
        <p:spPr>
          <a:xfrm>
            <a:off x="5768275" y="353050"/>
            <a:ext cx="3276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Sidney &amp; Neff, “Lowell Co. Mills,” 1850, Public Domain</a:t>
            </a:r>
            <a:endParaRPr sz="1200">
              <a:latin typeface="Inter"/>
              <a:ea typeface="Inter"/>
              <a:cs typeface="Inter"/>
              <a:sym typeface="Inter"/>
            </a:endParaRPr>
          </a:p>
        </p:txBody>
      </p:sp>
      <p:sp>
        <p:nvSpPr>
          <p:cNvPr id="77" name="Google Shape;77;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78" name="Google Shape;78;p16"/>
          <p:cNvPicPr preferRelativeResize="0"/>
          <p:nvPr/>
        </p:nvPicPr>
        <p:blipFill>
          <a:blip r:embed="rId3">
            <a:alphaModFix/>
          </a:blip>
          <a:stretch>
            <a:fillRect/>
          </a:stretch>
        </p:blipFill>
        <p:spPr>
          <a:xfrm>
            <a:off x="1237400" y="39250"/>
            <a:ext cx="4427253" cy="190682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